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drawings/drawing5.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drawings/drawing6.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84" r:id="rId3"/>
    <p:sldId id="285" r:id="rId4"/>
    <p:sldId id="258" r:id="rId5"/>
    <p:sldId id="260" r:id="rId6"/>
    <p:sldId id="265" r:id="rId7"/>
    <p:sldId id="261" r:id="rId8"/>
    <p:sldId id="262" r:id="rId9"/>
    <p:sldId id="263" r:id="rId10"/>
    <p:sldId id="267" r:id="rId11"/>
    <p:sldId id="281" r:id="rId12"/>
    <p:sldId id="282" r:id="rId13"/>
    <p:sldId id="266" r:id="rId14"/>
    <p:sldId id="286" r:id="rId15"/>
    <p:sldId id="276" r:id="rId16"/>
    <p:sldId id="269" r:id="rId17"/>
    <p:sldId id="278" r:id="rId18"/>
    <p:sldId id="287" r:id="rId19"/>
    <p:sldId id="274" r:id="rId20"/>
  </p:sldIdLst>
  <p:sldSz cx="12192000" cy="6858000"/>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020" autoAdjust="0"/>
  </p:normalViewPr>
  <p:slideViewPr>
    <p:cSldViewPr snapToGrid="0">
      <p:cViewPr varScale="1">
        <p:scale>
          <a:sx n="146" d="100"/>
          <a:sy n="146" d="100"/>
        </p:scale>
        <p:origin x="126"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chartUserShapes" Target="../drawings/drawing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chartUserShapes" Target="../drawings/drawing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5" Type="http://schemas.openxmlformats.org/officeDocument/2006/relationships/chartUserShapes" Target="../drawings/drawing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5" Type="http://schemas.openxmlformats.org/officeDocument/2006/relationships/chartUserShapes" Target="../drawings/drawing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5" Type="http://schemas.openxmlformats.org/officeDocument/2006/relationships/chartUserShapes" Target="../drawings/drawing6.xml"/><Relationship Id="rId4"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6358475263584754E-2"/>
          <c:y val="2.768549280177187E-2"/>
          <c:w val="0.95539334955393351"/>
          <c:h val="0.87236224832361076"/>
        </c:manualLayout>
      </c:layout>
      <c:barChart>
        <c:barDir val="col"/>
        <c:grouping val="stacked"/>
        <c:varyColors val="0"/>
        <c:dLbls>
          <c:dLblPos val="inEnd"/>
          <c:showLegendKey val="0"/>
          <c:showVal val="1"/>
          <c:showCatName val="0"/>
          <c:showSerName val="0"/>
          <c:showPercent val="0"/>
          <c:showBubbleSize val="0"/>
        </c:dLbls>
        <c:gapWidth val="150"/>
        <c:overlap val="100"/>
        <c:axId val="1442690656"/>
        <c:axId val="1986331167"/>
      </c:barChart>
      <c:catAx>
        <c:axId val="1442690656"/>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Sex</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1167"/>
        <c:crosses val="autoZero"/>
        <c:auto val="1"/>
        <c:lblAlgn val="ctr"/>
        <c:lblOffset val="100"/>
        <c:noMultiLvlLbl val="0"/>
      </c:catAx>
      <c:valAx>
        <c:axId val="1986331167"/>
        <c:scaling>
          <c:orientation val="minMax"/>
        </c:scaling>
        <c:delete val="1"/>
        <c:axPos val="l"/>
        <c:numFmt formatCode="_-* #,##0_-;\-* #,##0_-;_-* &quot;-&quot;??_-;_-@_-" sourceLinked="1"/>
        <c:majorTickMark val="none"/>
        <c:minorTickMark val="none"/>
        <c:tickLblPos val="nextTo"/>
        <c:crossAx val="1442690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7453365774533656"/>
          <c:y val="0.41398004755219553"/>
          <c:w val="0.20721816707218163"/>
          <c:h val="8.332570347311237E-2"/>
        </c:manualLayout>
      </c:layout>
      <c:barChart>
        <c:barDir val="col"/>
        <c:grouping val="clustered"/>
        <c:varyColors val="0"/>
        <c:dLbls>
          <c:dLblPos val="inEnd"/>
          <c:showLegendKey val="0"/>
          <c:showVal val="1"/>
          <c:showCatName val="0"/>
          <c:showSerName val="0"/>
          <c:showPercent val="0"/>
          <c:showBubbleSize val="0"/>
        </c:dLbls>
        <c:gapWidth val="150"/>
        <c:axId val="1710902144"/>
        <c:axId val="1986332159"/>
      </c:barChart>
      <c:catAx>
        <c:axId val="171090214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Category</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2159"/>
        <c:crosses val="autoZero"/>
        <c:auto val="1"/>
        <c:lblAlgn val="ctr"/>
        <c:lblOffset val="100"/>
        <c:noMultiLvlLbl val="0"/>
      </c:catAx>
      <c:valAx>
        <c:axId val="1986332159"/>
        <c:scaling>
          <c:orientation val="minMax"/>
        </c:scaling>
        <c:delete val="1"/>
        <c:axPos val="l"/>
        <c:numFmt formatCode="_-* #,##0_-;\-* #,##0_-;_-* &quot;-&quot;??_-;_-@_-" sourceLinked="1"/>
        <c:majorTickMark val="none"/>
        <c:minorTickMark val="none"/>
        <c:tickLblPos val="nextTo"/>
        <c:crossAx val="171090214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560386473429952"/>
          <c:y val="0.65085727654344483"/>
          <c:w val="0.14371980676328502"/>
          <c:h val="0.13828068515936937"/>
        </c:manualLayout>
      </c:layout>
      <c:barChart>
        <c:barDir val="col"/>
        <c:grouping val="stacked"/>
        <c:varyColors val="0"/>
        <c:dLbls>
          <c:dLblPos val="ctr"/>
          <c:showLegendKey val="0"/>
          <c:showVal val="1"/>
          <c:showCatName val="0"/>
          <c:showSerName val="0"/>
          <c:showPercent val="0"/>
          <c:showBubbleSize val="0"/>
        </c:dLbls>
        <c:gapWidth val="150"/>
        <c:overlap val="100"/>
        <c:axId val="1710903104"/>
        <c:axId val="1436430032"/>
      </c:barChart>
      <c:catAx>
        <c:axId val="171090310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 Groups</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436430032"/>
        <c:crosses val="autoZero"/>
        <c:auto val="1"/>
        <c:lblAlgn val="ctr"/>
        <c:lblOffset val="100"/>
        <c:noMultiLvlLbl val="0"/>
      </c:catAx>
      <c:valAx>
        <c:axId val="1436430032"/>
        <c:scaling>
          <c:orientation val="minMax"/>
        </c:scaling>
        <c:delete val="1"/>
        <c:axPos val="l"/>
        <c:numFmt formatCode="_-* #,##0_-;\-* #,##0_-;_-* &quot;-&quot;??_-;_-@_-" sourceLinked="1"/>
        <c:majorTickMark val="none"/>
        <c:minorTickMark val="none"/>
        <c:tickLblPos val="nextTo"/>
        <c:crossAx val="171090310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58176267179770813"/>
          <c:y val="0.67364697518519734"/>
          <c:w val="0.40495240044912267"/>
          <c:h val="0.24808506892340423"/>
        </c:manualLayout>
      </c:layout>
      <c:barChart>
        <c:barDir val="col"/>
        <c:grouping val="stacked"/>
        <c:varyColors val="0"/>
        <c:dLbls>
          <c:dLblPos val="inEnd"/>
          <c:showLegendKey val="0"/>
          <c:showVal val="1"/>
          <c:showCatName val="0"/>
          <c:showSerName val="0"/>
          <c:showPercent val="0"/>
          <c:showBubbleSize val="0"/>
        </c:dLbls>
        <c:gapWidth val="150"/>
        <c:overlap val="100"/>
        <c:axId val="1013906400"/>
        <c:axId val="520262159"/>
      </c:barChart>
      <c:catAx>
        <c:axId val="1013906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20262159"/>
        <c:crosses val="autoZero"/>
        <c:auto val="1"/>
        <c:lblAlgn val="ctr"/>
        <c:lblOffset val="100"/>
        <c:noMultiLvlLbl val="0"/>
      </c:catAx>
      <c:valAx>
        <c:axId val="520262159"/>
        <c:scaling>
          <c:orientation val="minMax"/>
        </c:scaling>
        <c:delete val="1"/>
        <c:axPos val="l"/>
        <c:numFmt formatCode="_-* #,##0_-;\-* #,##0_-;_-* &quot;-&quot;??_-;_-@_-" sourceLinked="1"/>
        <c:majorTickMark val="none"/>
        <c:minorTickMark val="none"/>
        <c:tickLblPos val="nextTo"/>
        <c:crossAx val="101390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0748792270531404"/>
          <c:y val="0.21889818717828863"/>
          <c:w val="0.37922705314009664"/>
          <c:h val="0.63736855192586739"/>
        </c:manualLayout>
      </c:layout>
      <c:barChart>
        <c:barDir val="col"/>
        <c:grouping val="stacked"/>
        <c:varyColors val="0"/>
        <c:dLbls>
          <c:dLblPos val="inEnd"/>
          <c:showLegendKey val="0"/>
          <c:showVal val="1"/>
          <c:showCatName val="0"/>
          <c:showSerName val="0"/>
          <c:showPercent val="0"/>
          <c:showBubbleSize val="0"/>
        </c:dLbls>
        <c:gapWidth val="150"/>
        <c:overlap val="100"/>
        <c:axId val="549336623"/>
        <c:axId val="549370639"/>
      </c:barChart>
      <c:catAx>
        <c:axId val="549336623"/>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Group</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49370639"/>
        <c:crosses val="autoZero"/>
        <c:auto val="1"/>
        <c:lblAlgn val="ctr"/>
        <c:lblOffset val="100"/>
        <c:noMultiLvlLbl val="0"/>
      </c:catAx>
      <c:valAx>
        <c:axId val="549370639"/>
        <c:scaling>
          <c:orientation val="minMax"/>
        </c:scaling>
        <c:delete val="1"/>
        <c:axPos val="l"/>
        <c:numFmt formatCode="_-* #,##0_-;\-* #,##0_-;_-* &quot;-&quot;??_-;_-@_-" sourceLinked="1"/>
        <c:majorTickMark val="none"/>
        <c:minorTickMark val="none"/>
        <c:tickLblPos val="nextTo"/>
        <c:crossAx val="5493366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2681159420289856"/>
          <c:y val="0.18971176222118347"/>
          <c:w val="0.35990338164251207"/>
          <c:h val="0.66655497688297249"/>
        </c:manualLayout>
      </c:layout>
      <c:barChart>
        <c:barDir val="col"/>
        <c:grouping val="stacked"/>
        <c:varyColors val="0"/>
        <c:dLbls>
          <c:dLblPos val="inEnd"/>
          <c:showLegendKey val="0"/>
          <c:showVal val="1"/>
          <c:showCatName val="0"/>
          <c:showSerName val="0"/>
          <c:showPercent val="0"/>
          <c:showBubbleSize val="0"/>
        </c:dLbls>
        <c:gapWidth val="150"/>
        <c:overlap val="100"/>
        <c:axId val="1732134000"/>
        <c:axId val="1985351887"/>
      </c:barChart>
      <c:catAx>
        <c:axId val="1732134000"/>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Covid</a:t>
                </a:r>
                <a:r>
                  <a:rPr lang="en-US" sz="1100" b="1" baseline="0">
                    <a:solidFill>
                      <a:schemeClr val="tx1"/>
                    </a:solidFill>
                  </a:rPr>
                  <a:t> Results</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5351887"/>
        <c:crosses val="autoZero"/>
        <c:auto val="1"/>
        <c:lblAlgn val="ctr"/>
        <c:lblOffset val="100"/>
        <c:noMultiLvlLbl val="0"/>
      </c:catAx>
      <c:valAx>
        <c:axId val="1985351887"/>
        <c:scaling>
          <c:orientation val="minMax"/>
        </c:scaling>
        <c:delete val="1"/>
        <c:axPos val="l"/>
        <c:numFmt formatCode="_-* #,##0_-;\-* #,##0_-;_-* &quot;-&quot;??_-;_-@_-" sourceLinked="1"/>
        <c:majorTickMark val="out"/>
        <c:minorTickMark val="none"/>
        <c:tickLblPos val="nextTo"/>
        <c:crossAx val="173213400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2.png"/></Relationships>
</file>

<file path=ppt/drawings/_rels/drawing2.xml.rels><?xml version="1.0" encoding="UTF-8" standalone="yes"?>
<Relationships xmlns="http://schemas.openxmlformats.org/package/2006/relationships"><Relationship Id="rId1" Type="http://schemas.openxmlformats.org/officeDocument/2006/relationships/image" Target="../media/image3.png"/></Relationships>
</file>

<file path=ppt/drawings/_rels/drawing3.xml.rels><?xml version="1.0" encoding="UTF-8" standalone="yes"?>
<Relationships xmlns="http://schemas.openxmlformats.org/package/2006/relationships"><Relationship Id="rId1" Type="http://schemas.openxmlformats.org/officeDocument/2006/relationships/image" Target="../media/image4.png"/></Relationships>
</file>

<file path=ppt/drawings/_rels/drawing4.xml.rels><?xml version="1.0" encoding="UTF-8" standalone="yes"?>
<Relationships xmlns="http://schemas.openxmlformats.org/package/2006/relationships"><Relationship Id="rId1" Type="http://schemas.openxmlformats.org/officeDocument/2006/relationships/image" Target="../media/image5.png"/></Relationships>
</file>

<file path=ppt/drawings/_rels/drawing5.xml.rels><?xml version="1.0" encoding="UTF-8" standalone="yes"?>
<Relationships xmlns="http://schemas.openxmlformats.org/package/2006/relationships"><Relationship Id="rId1" Type="http://schemas.openxmlformats.org/officeDocument/2006/relationships/image" Target="../media/image6.png"/></Relationships>
</file>

<file path=ppt/drawings/_rels/drawing6.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0.04439</cdr:x>
      <cdr:y>0.20238</cdr:y>
    </cdr:from>
    <cdr:to>
      <cdr:x>0.98304</cdr:x>
      <cdr:y>0.8872</cdr:y>
    </cdr:to>
    <cdr:pic>
      <cdr:nvPicPr>
        <cdr:cNvPr id="3" name="chart">
          <a:extLst xmlns:a="http://schemas.openxmlformats.org/drawingml/2006/main">
            <a:ext uri="{FF2B5EF4-FFF2-40B4-BE49-F238E27FC236}">
              <a16:creationId xmlns:a16="http://schemas.microsoft.com/office/drawing/2014/main" id="{4195D4A4-7928-145C-CB3E-48807DDA3694}"/>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37930" y="1165158"/>
          <a:ext cx="7146235" cy="3942739"/>
        </a:xfrm>
        <a:prstGeom xmlns:a="http://schemas.openxmlformats.org/drawingml/2006/main" prst="rect">
          <a:avLst/>
        </a:prstGeom>
      </cdr:spPr>
    </cdr:pic>
  </cdr:relSizeAnchor>
</c:userShapes>
</file>

<file path=ppt/drawings/drawing2.xml><?xml version="1.0" encoding="utf-8"?>
<c:userShapes xmlns:c="http://schemas.openxmlformats.org/drawingml/2006/chart">
  <cdr:relSizeAnchor xmlns:cdr="http://schemas.openxmlformats.org/drawingml/2006/chartDrawing">
    <cdr:from>
      <cdr:x>0.40256</cdr:x>
      <cdr:y>0.03924</cdr:y>
    </cdr:from>
    <cdr:to>
      <cdr:x>0.6261</cdr:x>
      <cdr:y>0.10075</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2521482" y="216029"/>
          <a:ext cx="1400175"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cdr:x>
      <cdr:y>0</cdr:y>
    </cdr:from>
    <cdr:to>
      <cdr:x>1</cdr:x>
      <cdr:y>1</cdr:y>
    </cdr:to>
    <cdr:pic>
      <cdr:nvPicPr>
        <cdr:cNvPr id="5" name="chart">
          <a:extLst xmlns:a="http://schemas.openxmlformats.org/drawingml/2006/main">
            <a:ext uri="{FF2B5EF4-FFF2-40B4-BE49-F238E27FC236}">
              <a16:creationId xmlns:a16="http://schemas.microsoft.com/office/drawing/2014/main" id="{5FCD8B13-E8EE-FA5D-C1C8-319867226819}"/>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9891617" cy="8321761"/>
        </a:xfrm>
        <a:prstGeom xmlns:a="http://schemas.openxmlformats.org/drawingml/2006/main" prst="rect">
          <a:avLst/>
        </a:prstGeom>
      </cdr:spPr>
    </cdr:pic>
  </cdr:relSizeAnchor>
</c:userShapes>
</file>

<file path=ppt/drawings/drawing3.xml><?xml version="1.0" encoding="utf-8"?>
<c:userShapes xmlns:c="http://schemas.openxmlformats.org/drawingml/2006/chart">
  <cdr:relSizeAnchor xmlns:cdr="http://schemas.openxmlformats.org/drawingml/2006/chartDrawing">
    <cdr:from>
      <cdr:x>0.79845</cdr:x>
      <cdr:y>0</cdr:y>
    </cdr:from>
    <cdr:to>
      <cdr:x>1</cdr:x>
      <cdr:y>0.05636</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6916376" y="0"/>
          <a:ext cx="1745843"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0.02328</cdr:x>
      <cdr:y>0.09942</cdr:y>
    </cdr:from>
    <cdr:to>
      <cdr:x>1</cdr:x>
      <cdr:y>0.97861</cdr:y>
    </cdr:to>
    <cdr:pic>
      <cdr:nvPicPr>
        <cdr:cNvPr id="3" name="chart">
          <a:extLst xmlns:a="http://schemas.openxmlformats.org/drawingml/2006/main">
            <a:ext uri="{FF2B5EF4-FFF2-40B4-BE49-F238E27FC236}">
              <a16:creationId xmlns:a16="http://schemas.microsoft.com/office/drawing/2014/main" id="{9FC8D001-9896-7DEF-A2C1-BFCF78156D52}"/>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06479" y="610447"/>
          <a:ext cx="8662218" cy="5398467"/>
        </a:xfrm>
        <a:prstGeom xmlns:a="http://schemas.openxmlformats.org/drawingml/2006/main" prst="rect">
          <a:avLst/>
        </a:prstGeom>
      </cdr:spPr>
    </cdr:pic>
  </cdr:relSizeAnchor>
</c:userShapes>
</file>

<file path=ppt/drawings/drawing4.xml><?xml version="1.0" encoding="utf-8"?>
<c:userShapes xmlns:c="http://schemas.openxmlformats.org/drawingml/2006/chart">
  <cdr:relSizeAnchor xmlns:cdr="http://schemas.openxmlformats.org/drawingml/2006/chartDrawing">
    <cdr:from>
      <cdr:x>0.45263</cdr:x>
      <cdr:y>0.03621</cdr:y>
    </cdr:from>
    <cdr:to>
      <cdr:x>0.64685</cdr:x>
      <cdr:y>0.09908</cdr:y>
    </cdr:to>
    <cdr:sp macro="" textlink="">
      <cdr:nvSpPr>
        <cdr:cNvPr id="4" name="TextBox 19">
          <a:extLst xmlns:a="http://schemas.openxmlformats.org/drawingml/2006/main">
            <a:ext uri="{FF2B5EF4-FFF2-40B4-BE49-F238E27FC236}">
              <a16:creationId xmlns:a16="http://schemas.microsoft.com/office/drawing/2014/main" id="{A1FA655C-63DF-09B2-5E46-7B7FF6513305}"/>
            </a:ext>
          </a:extLst>
        </cdr:cNvPr>
        <cdr:cNvSpPr txBox="1"/>
      </cdr:nvSpPr>
      <cdr:spPr>
        <a:xfrm xmlns:a="http://schemas.openxmlformats.org/drawingml/2006/main">
          <a:off x="2891984" y="194951"/>
          <a:ext cx="1240946" cy="33853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0.01724</cdr:x>
      <cdr:y>0.16086</cdr:y>
    </cdr:from>
    <cdr:to>
      <cdr:x>1</cdr:x>
      <cdr:y>0.89249</cdr:y>
    </cdr:to>
    <cdr:pic>
      <cdr:nvPicPr>
        <cdr:cNvPr id="5" name="chart">
          <a:extLst xmlns:a="http://schemas.openxmlformats.org/drawingml/2006/main">
            <a:ext uri="{FF2B5EF4-FFF2-40B4-BE49-F238E27FC236}">
              <a16:creationId xmlns:a16="http://schemas.microsoft.com/office/drawing/2014/main" id="{783C7EC8-B763-A85A-A1C4-801262DBAEC1}"/>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137652" y="866155"/>
          <a:ext cx="7847237" cy="3939482"/>
        </a:xfrm>
        <a:prstGeom xmlns:a="http://schemas.openxmlformats.org/drawingml/2006/main" prst="rect">
          <a:avLst/>
        </a:prstGeom>
      </cdr:spPr>
    </cdr:pic>
  </cdr:relSizeAnchor>
</c:userShapes>
</file>

<file path=ppt/drawings/drawing5.xml><?xml version="1.0" encoding="utf-8"?>
<c:userShapes xmlns:c="http://schemas.openxmlformats.org/drawingml/2006/chart">
  <cdr:relSizeAnchor xmlns:cdr="http://schemas.openxmlformats.org/drawingml/2006/chartDrawing">
    <cdr:from>
      <cdr:x>0.44099</cdr:x>
      <cdr:y>0.02312</cdr:y>
    </cdr:from>
    <cdr:to>
      <cdr:x>0.6498</cdr:x>
      <cdr:y>0.0976</cdr:y>
    </cdr:to>
    <cdr:sp macro="" textlink="">
      <cdr:nvSpPr>
        <cdr:cNvPr id="2" name="TextBox 19">
          <a:extLst xmlns:a="http://schemas.openxmlformats.org/drawingml/2006/main">
            <a:ext uri="{FF2B5EF4-FFF2-40B4-BE49-F238E27FC236}">
              <a16:creationId xmlns:a16="http://schemas.microsoft.com/office/drawing/2014/main" id="{FDB28F88-B499-4B10-B577-DA748D87B550}"/>
            </a:ext>
          </a:extLst>
        </cdr:cNvPr>
        <cdr:cNvSpPr txBox="1"/>
      </cdr:nvSpPr>
      <cdr:spPr>
        <a:xfrm xmlns:a="http://schemas.openxmlformats.org/drawingml/2006/main">
          <a:off x="3042737" y="105096"/>
          <a:ext cx="1440774"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N=3,8477</a:t>
          </a:r>
          <a:endParaRPr lang="en-KE" sz="1600" b="1" dirty="0"/>
        </a:p>
      </cdr:txBody>
    </cdr:sp>
  </cdr:relSizeAnchor>
  <cdr:relSizeAnchor xmlns:cdr="http://schemas.openxmlformats.org/drawingml/2006/chartDrawing">
    <cdr:from>
      <cdr:x>0.03436</cdr:x>
      <cdr:y>0.11023</cdr:y>
    </cdr:from>
    <cdr:to>
      <cdr:x>0.97499</cdr:x>
      <cdr:y>1</cdr:y>
    </cdr:to>
    <cdr:pic>
      <cdr:nvPicPr>
        <cdr:cNvPr id="3" name="chart">
          <a:extLst xmlns:a="http://schemas.openxmlformats.org/drawingml/2006/main">
            <a:ext uri="{FF2B5EF4-FFF2-40B4-BE49-F238E27FC236}">
              <a16:creationId xmlns:a16="http://schemas.microsoft.com/office/drawing/2014/main" id="{95CC4632-96C5-5438-7A86-DB0C76F0A50F}"/>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61335" y="514452"/>
          <a:ext cx="9891252" cy="4152798"/>
        </a:xfrm>
        <a:prstGeom xmlns:a="http://schemas.openxmlformats.org/drawingml/2006/main" prst="rect">
          <a:avLst/>
        </a:prstGeom>
      </cdr:spPr>
    </cdr:pic>
  </cdr:relSizeAnchor>
</c:userShapes>
</file>

<file path=ppt/drawings/drawing6.xml><?xml version="1.0" encoding="utf-8"?>
<c:userShapes xmlns:c="http://schemas.openxmlformats.org/drawingml/2006/chart">
  <cdr:relSizeAnchor xmlns:cdr="http://schemas.openxmlformats.org/drawingml/2006/chartDrawing">
    <cdr:from>
      <cdr:x>0.43328</cdr:x>
      <cdr:y>0.05813</cdr:y>
    </cdr:from>
    <cdr:to>
      <cdr:x>0.5352</cdr:x>
      <cdr:y>0.13594</cdr:y>
    </cdr:to>
    <cdr:sp macro="" textlink="">
      <cdr:nvSpPr>
        <cdr:cNvPr id="2" name="TextBox 19">
          <a:extLst xmlns:a="http://schemas.openxmlformats.org/drawingml/2006/main">
            <a:ext uri="{FF2B5EF4-FFF2-40B4-BE49-F238E27FC236}">
              <a16:creationId xmlns:a16="http://schemas.microsoft.com/office/drawing/2014/main" id="{01311198-A7B1-D49E-AF1D-6D20C2BFF409}"/>
            </a:ext>
          </a:extLst>
        </cdr:cNvPr>
        <cdr:cNvSpPr txBox="1"/>
      </cdr:nvSpPr>
      <cdr:spPr>
        <a:xfrm xmlns:a="http://schemas.openxmlformats.org/drawingml/2006/main">
          <a:off x="4556199" y="252961"/>
          <a:ext cx="1071715" cy="338578"/>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0.02151</cdr:x>
      <cdr:y>0.22822</cdr:y>
    </cdr:from>
    <cdr:to>
      <cdr:x>0.93825</cdr:x>
      <cdr:y>1</cdr:y>
    </cdr:to>
    <cdr:pic>
      <cdr:nvPicPr>
        <cdr:cNvPr id="5" name="chart">
          <a:extLst xmlns:a="http://schemas.openxmlformats.org/drawingml/2006/main">
            <a:ext uri="{FF2B5EF4-FFF2-40B4-BE49-F238E27FC236}">
              <a16:creationId xmlns:a16="http://schemas.microsoft.com/office/drawing/2014/main" id="{386AEA16-013E-532C-A3F6-3AEE368F9D75}"/>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26142" y="993058"/>
          <a:ext cx="9640135" cy="3358280"/>
        </a:xfrm>
        <a:prstGeom xmlns:a="http://schemas.openxmlformats.org/drawingml/2006/main" prst="rect">
          <a:avLst/>
        </a:prstGeom>
      </cdr:spPr>
    </cdr:pic>
  </cdr:relSizeAnchor>
</c:userShape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620DE-4CDA-6446-A997-0D9830FDB0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E"/>
          </a:p>
        </p:txBody>
      </p:sp>
      <p:sp>
        <p:nvSpPr>
          <p:cNvPr id="3" name="Subtitle 2">
            <a:extLst>
              <a:ext uri="{FF2B5EF4-FFF2-40B4-BE49-F238E27FC236}">
                <a16:creationId xmlns:a16="http://schemas.microsoft.com/office/drawing/2014/main" id="{F107726A-E305-0B6C-455D-B0184E399F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E"/>
          </a:p>
        </p:txBody>
      </p:sp>
      <p:sp>
        <p:nvSpPr>
          <p:cNvPr id="4" name="Date Placeholder 3">
            <a:extLst>
              <a:ext uri="{FF2B5EF4-FFF2-40B4-BE49-F238E27FC236}">
                <a16:creationId xmlns:a16="http://schemas.microsoft.com/office/drawing/2014/main" id="{76D57923-C7BC-D3E4-18E7-445A86872374}"/>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280FD96B-0A46-863E-1AE6-60195E09176F}"/>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9EA70762-7908-0E67-5783-21779D68DA7A}"/>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74139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C37C1-CFA9-E47B-3192-C3814F53D4EB}"/>
              </a:ext>
            </a:extLst>
          </p:cNvPr>
          <p:cNvSpPr>
            <a:spLocks noGrp="1"/>
          </p:cNvSpPr>
          <p:nvPr>
            <p:ph type="title"/>
          </p:nvPr>
        </p:nvSpPr>
        <p:spPr/>
        <p:txBody>
          <a:bodyPr/>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B2BC7038-5758-E3C4-335E-928F0A9103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1239BA7-625E-7BB6-1791-4DA3F5545247}"/>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DDBCCB7B-1624-62D4-453E-94BD0EAA8A30}"/>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3BDE3611-7407-C155-2A4C-EBABFA85301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133196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A49C5-AC70-885C-7321-E1559E9FE82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29EBECE2-540A-3464-8EA9-7E087E51CD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BBF95900-9BDE-7D8A-12DB-FD3BA85FF58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53F9081A-9D04-2333-431F-A8A6EEE0E78D}"/>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F376DC1B-1DBE-BEAD-2B80-B8187BF3C02C}"/>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026631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F834B-4D75-9C32-E344-09C629453DEA}"/>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59296BDB-2394-2B66-175F-4A9AAD70B5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3BA0D5F4-C336-C698-6AD3-5CA831AC737A}"/>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F564BD6-9B0C-B472-CB41-C7D892EC3755}"/>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D44240E1-D0E5-98F5-5139-79EA072A47F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322875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07AF-5D3F-EF51-0B46-597067F546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FCEF950E-66AD-0823-39E6-738D6AF51A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080611-A736-36E2-604D-F52D0796E3FB}"/>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8897123-E581-A4B6-6BCB-806A67F5F4F7}"/>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59747BE4-E250-974A-E1C3-683BD47E6D4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53583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24421-96D9-3ECD-B3F1-931FAE1BE750}"/>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BCC7E1A5-D0BC-854F-8A84-1E70739B5A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9BF1EA06-C4E6-0DEC-E531-EFEF68752F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0859E60B-9A3F-4B68-6A30-05A866283A99}"/>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F8DB90C0-A9CD-83AF-50CC-FA6FC07F23D6}"/>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2EDAD6F7-2CA2-681C-B3C1-6106C029C30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259199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F528-D265-6116-DD58-4D77AD75CC38}"/>
              </a:ext>
            </a:extLst>
          </p:cNvPr>
          <p:cNvSpPr>
            <a:spLocks noGrp="1"/>
          </p:cNvSpPr>
          <p:nvPr>
            <p:ph type="title"/>
          </p:nvPr>
        </p:nvSpPr>
        <p:spPr>
          <a:xfrm>
            <a:off x="839788" y="365125"/>
            <a:ext cx="10515600" cy="1325563"/>
          </a:xfrm>
        </p:spPr>
        <p:txBody>
          <a:bodyPr/>
          <a:lstStyle/>
          <a:p>
            <a:r>
              <a:rPr lang="en-US"/>
              <a:t>Click to edit Master title style</a:t>
            </a:r>
            <a:endParaRPr lang="en-KE"/>
          </a:p>
        </p:txBody>
      </p:sp>
      <p:sp>
        <p:nvSpPr>
          <p:cNvPr id="3" name="Text Placeholder 2">
            <a:extLst>
              <a:ext uri="{FF2B5EF4-FFF2-40B4-BE49-F238E27FC236}">
                <a16:creationId xmlns:a16="http://schemas.microsoft.com/office/drawing/2014/main" id="{86C16B4E-2D4C-4FDB-0CBF-F73AE75E3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192D4F-30CF-40C8-CB09-5B2BAB639B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79C1561C-E2E1-5CEC-915B-08E3A900A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3EAB22-8F78-8096-C57A-2191B28E3F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05E33D0C-1CFB-2F9A-A7DF-3B7BD7F4700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8" name="Footer Placeholder 7">
            <a:extLst>
              <a:ext uri="{FF2B5EF4-FFF2-40B4-BE49-F238E27FC236}">
                <a16:creationId xmlns:a16="http://schemas.microsoft.com/office/drawing/2014/main" id="{6892DF56-43C0-8764-9EF7-AA34EE983297}"/>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83C460F6-720E-2315-EE08-3032EF8C1BFD}"/>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9085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6B58-5018-8158-D4F2-44AA5F3C900C}"/>
              </a:ext>
            </a:extLst>
          </p:cNvPr>
          <p:cNvSpPr>
            <a:spLocks noGrp="1"/>
          </p:cNvSpPr>
          <p:nvPr>
            <p:ph type="title"/>
          </p:nvPr>
        </p:nvSpPr>
        <p:spPr/>
        <p:txBody>
          <a:bodyPr/>
          <a:lstStyle/>
          <a:p>
            <a:r>
              <a:rPr lang="en-US"/>
              <a:t>Click to edit Master title style</a:t>
            </a:r>
            <a:endParaRPr lang="en-KE"/>
          </a:p>
        </p:txBody>
      </p:sp>
      <p:sp>
        <p:nvSpPr>
          <p:cNvPr id="3" name="Date Placeholder 2">
            <a:extLst>
              <a:ext uri="{FF2B5EF4-FFF2-40B4-BE49-F238E27FC236}">
                <a16:creationId xmlns:a16="http://schemas.microsoft.com/office/drawing/2014/main" id="{CD19C6DF-811F-5A86-66D4-D5D5E7A345C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4" name="Footer Placeholder 3">
            <a:extLst>
              <a:ext uri="{FF2B5EF4-FFF2-40B4-BE49-F238E27FC236}">
                <a16:creationId xmlns:a16="http://schemas.microsoft.com/office/drawing/2014/main" id="{81C74F71-33EF-BC56-BBD2-6D9000C1478D}"/>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A73515CE-995A-9310-6E0A-B2EE6A4D285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37148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95D815-0CA4-D7D4-5A2A-E59A6750B2BC}"/>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3" name="Footer Placeholder 2">
            <a:extLst>
              <a:ext uri="{FF2B5EF4-FFF2-40B4-BE49-F238E27FC236}">
                <a16:creationId xmlns:a16="http://schemas.microsoft.com/office/drawing/2014/main" id="{E165352C-ECBF-6353-ADF7-494C1EFD7935}"/>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C541B5DE-AE20-25D3-8EBE-9CBA974FCD74}"/>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201240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7807F-DDDE-E040-8F5F-8A587906F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CD4C1BFB-94EC-FBDF-47F8-AF131232A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9A762863-176C-34E2-1810-2A3F4EFDCF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70DA5B-4CBA-AF9B-C603-ED874F00F7CE}"/>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1716CF6-ED6F-061E-655A-1BACA33BA019}"/>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08D90DA0-6658-7BF7-A42B-74DE29C0C4D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4096387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2DB7D-9147-4197-F184-F9263C35FC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055FC6CB-C19A-97FE-1EED-6357E4176D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6FAF5F6B-9CDB-F400-BBA7-F1AE596EDB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43EA03-8A28-99E5-F2B6-0EC9CC974CD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34FCBBA-6B81-A6A0-DE16-F4EFBD1E5275}"/>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6D7836D6-2CB2-CE73-FC4B-E9FFFA078B2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90031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B3B9CE-4201-741C-00BC-D90C245B9D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E"/>
          </a:p>
        </p:txBody>
      </p:sp>
      <p:sp>
        <p:nvSpPr>
          <p:cNvPr id="3" name="Text Placeholder 2">
            <a:extLst>
              <a:ext uri="{FF2B5EF4-FFF2-40B4-BE49-F238E27FC236}">
                <a16:creationId xmlns:a16="http://schemas.microsoft.com/office/drawing/2014/main" id="{4427AC80-FBA2-2AE3-3D5F-97CEEA2F44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7162CAB7-491D-4839-3168-33647345F9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9340B9D-1179-6F9A-5C95-1731DB2942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B8504C7D-43F0-A448-4161-0B3D62A10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3A928B-D5CB-4253-88CF-DE9A3EB308F9}" type="slidenum">
              <a:rPr lang="en-KE" smtClean="0"/>
              <a:t>‹#›</a:t>
            </a:fld>
            <a:endParaRPr lang="en-KE"/>
          </a:p>
        </p:txBody>
      </p:sp>
    </p:spTree>
    <p:extLst>
      <p:ext uri="{BB962C8B-B14F-4D97-AF65-F5344CB8AC3E}">
        <p14:creationId xmlns:p14="http://schemas.microsoft.com/office/powerpoint/2010/main" val="2198435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AB4368F-FF23-B114-A764-B4A1B2307C5C}"/>
              </a:ext>
            </a:extLst>
          </p:cNvPr>
          <p:cNvPicPr>
            <a:picLocks noChangeAspect="1"/>
          </p:cNvPicPr>
          <p:nvPr/>
        </p:nvPicPr>
        <p:blipFill rotWithShape="1">
          <a:blip r:embed="rId2"/>
          <a:srcRect r="18223" b="1"/>
          <a:stretch/>
        </p:blipFill>
        <p:spPr>
          <a:xfrm>
            <a:off x="-3047" y="10"/>
            <a:ext cx="12191999" cy="6857990"/>
          </a:xfrm>
          <a:prstGeom prst="rect">
            <a:avLst/>
          </a:prstGeom>
        </p:spPr>
      </p:pic>
      <p:sp>
        <p:nvSpPr>
          <p:cNvPr id="58" name="Rectangle 5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COVID DATA for MEXICO</a:t>
            </a:r>
            <a:endParaRPr lang="en-KE" sz="5200">
              <a:solidFill>
                <a:srgbClr val="FFFFFF"/>
              </a:solidFill>
            </a:endParaRPr>
          </a:p>
        </p:txBody>
      </p:sp>
      <p:sp>
        <p:nvSpPr>
          <p:cNvPr id="5" name="Subtitle 4">
            <a:extLst>
              <a:ext uri="{FF2B5EF4-FFF2-40B4-BE49-F238E27FC236}">
                <a16:creationId xmlns:a16="http://schemas.microsoft.com/office/drawing/2014/main" id="{C0A2B173-4D7D-245A-8A6F-5BAA840D9F6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Presented by Frida Oyucho</a:t>
            </a:r>
            <a:endParaRPr lang="en-KE">
              <a:solidFill>
                <a:srgbClr val="FFFFFF"/>
              </a:solidFill>
            </a:endParaRPr>
          </a:p>
        </p:txBody>
      </p:sp>
    </p:spTree>
    <p:extLst>
      <p:ext uri="{BB962C8B-B14F-4D97-AF65-F5344CB8AC3E}">
        <p14:creationId xmlns:p14="http://schemas.microsoft.com/office/powerpoint/2010/main" val="217430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4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5A4F1A58-6512-5F64-11C2-0326FB1991E7}"/>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COVID Positive Clients</a:t>
            </a:r>
          </a:p>
        </p:txBody>
      </p:sp>
    </p:spTree>
    <p:extLst>
      <p:ext uri="{BB962C8B-B14F-4D97-AF65-F5344CB8AC3E}">
        <p14:creationId xmlns:p14="http://schemas.microsoft.com/office/powerpoint/2010/main" val="2466563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F500C-9979-D5ED-A211-BE6FFD45E38E}"/>
              </a:ext>
            </a:extLst>
          </p:cNvPr>
          <p:cNvSpPr>
            <a:spLocks noGrp="1"/>
          </p:cNvSpPr>
          <p:nvPr>
            <p:ph type="title"/>
          </p:nvPr>
        </p:nvSpPr>
        <p:spPr>
          <a:xfrm>
            <a:off x="108155" y="741391"/>
            <a:ext cx="2694039" cy="4735177"/>
          </a:xfrm>
        </p:spPr>
        <p:txBody>
          <a:bodyPr vert="horz" lIns="91440" tIns="45720" rIns="91440" bIns="45720" rtlCol="0" anchor="b">
            <a:normAutofit/>
          </a:bodyPr>
          <a:lstStyle/>
          <a:p>
            <a:r>
              <a:rPr lang="en-US" b="1" u="sng" kern="1200" dirty="0">
                <a:solidFill>
                  <a:schemeClr val="tx1"/>
                </a:solidFill>
                <a:latin typeface="+mj-lt"/>
                <a:ea typeface="+mj-ea"/>
                <a:cs typeface="+mj-cs"/>
              </a:rPr>
              <a:t>Trend Analysis on positive cases</a:t>
            </a:r>
            <a:br>
              <a:rPr lang="en-US" sz="3200" b="1" kern="1200" dirty="0">
                <a:solidFill>
                  <a:schemeClr val="tx1"/>
                </a:solidFill>
                <a:latin typeface="+mj-lt"/>
                <a:ea typeface="+mj-ea"/>
                <a:cs typeface="+mj-cs"/>
              </a:rPr>
            </a:br>
            <a:br>
              <a:rPr lang="en-US" sz="3200" b="1" kern="1200" dirty="0">
                <a:solidFill>
                  <a:schemeClr val="tx1"/>
                </a:solidFill>
                <a:latin typeface="+mj-lt"/>
                <a:ea typeface="+mj-ea"/>
                <a:cs typeface="+mj-cs"/>
              </a:rPr>
            </a:br>
            <a:r>
              <a:rPr lang="en-US" sz="1200" b="1" kern="1200" dirty="0">
                <a:solidFill>
                  <a:schemeClr val="tx1"/>
                </a:solidFill>
                <a:latin typeface="+mj-lt"/>
                <a:ea typeface="+mj-ea"/>
                <a:cs typeface="+mj-cs"/>
              </a:rPr>
              <a:t>Peak positivity rates was in the period </a:t>
            </a:r>
            <a:r>
              <a:rPr lang="en-US" sz="1200" b="1" dirty="0"/>
              <a:t>of </a:t>
            </a:r>
            <a:r>
              <a:rPr lang="en-US" sz="1200" b="1" kern="1200" dirty="0">
                <a:solidFill>
                  <a:schemeClr val="tx1"/>
                </a:solidFill>
                <a:latin typeface="+mj-lt"/>
                <a:ea typeface="+mj-ea"/>
                <a:cs typeface="+mj-cs"/>
              </a:rPr>
              <a:t>May 2020. </a:t>
            </a:r>
            <a:endParaRPr lang="en-US" sz="1200" kern="1200" dirty="0">
              <a:solidFill>
                <a:schemeClr val="tx1"/>
              </a:solidFill>
              <a:latin typeface="+mj-lt"/>
              <a:ea typeface="+mj-ea"/>
              <a:cs typeface="+mj-cs"/>
            </a:endParaRPr>
          </a:p>
        </p:txBody>
      </p:sp>
      <p:sp>
        <p:nvSpPr>
          <p:cNvPr id="5" name="TextBox 19">
            <a:extLst>
              <a:ext uri="{FF2B5EF4-FFF2-40B4-BE49-F238E27FC236}">
                <a16:creationId xmlns:a16="http://schemas.microsoft.com/office/drawing/2014/main" id="{FDB28F88-B499-4B10-B577-DA748D87B550}"/>
              </a:ext>
            </a:extLst>
          </p:cNvPr>
          <p:cNvSpPr txBox="1"/>
          <p:nvPr/>
        </p:nvSpPr>
        <p:spPr>
          <a:xfrm>
            <a:off x="876693" y="2533476"/>
            <a:ext cx="3455821" cy="3447832"/>
          </a:xfrm>
          <a:prstGeom prst="rect">
            <a:avLst/>
          </a:prstGeom>
        </p:spPr>
        <p:txBody>
          <a:bodyPr vert="horz" lIns="91440" tIns="45720" rIns="91440" bIns="45720" rtlCol="0" anchor="t">
            <a:norm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90000"/>
              </a:lnSpc>
              <a:spcAft>
                <a:spcPts val="600"/>
              </a:spcAft>
            </a:pPr>
            <a:endParaRPr lang="en-US" sz="2000" b="1" dirty="0"/>
          </a:p>
        </p:txBody>
      </p:sp>
      <p:grpSp>
        <p:nvGrpSpPr>
          <p:cNvPr id="10" name="Group 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1" name="Rectangle 1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a:extLst>
              <a:ext uri="{FF2B5EF4-FFF2-40B4-BE49-F238E27FC236}">
                <a16:creationId xmlns:a16="http://schemas.microsoft.com/office/drawing/2014/main" id="{502739D1-DD95-C053-D8A9-4C697EBF8E9A}"/>
              </a:ext>
            </a:extLst>
          </p:cNvPr>
          <p:cNvGraphicFramePr>
            <a:graphicFrameLocks noGrp="1"/>
          </p:cNvGraphicFramePr>
          <p:nvPr>
            <p:ph idx="1"/>
            <p:extLst>
              <p:ext uri="{D42A27DB-BD31-4B8C-83A1-F6EECF244321}">
                <p14:modId xmlns:p14="http://schemas.microsoft.com/office/powerpoint/2010/main" val="433416719"/>
              </p:ext>
            </p:extLst>
          </p:nvPr>
        </p:nvGraphicFramePr>
        <p:xfrm>
          <a:off x="3392129" y="741391"/>
          <a:ext cx="7984889" cy="53845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29075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B13ED-F2A0-741D-02CC-29BA148B7418}"/>
              </a:ext>
            </a:extLst>
          </p:cNvPr>
          <p:cNvSpPr>
            <a:spLocks noGrp="1"/>
          </p:cNvSpPr>
          <p:nvPr>
            <p:ph type="title"/>
          </p:nvPr>
        </p:nvSpPr>
        <p:spPr>
          <a:xfrm>
            <a:off x="117987" y="365125"/>
            <a:ext cx="3657600" cy="5917688"/>
          </a:xfrm>
        </p:spPr>
        <p:txBody>
          <a:bodyPr>
            <a:normAutofit/>
          </a:bodyPr>
          <a:lstStyle/>
          <a:p>
            <a:r>
              <a:rPr lang="en-US" b="1" u="sng" kern="1200" dirty="0">
                <a:solidFill>
                  <a:schemeClr val="tx1"/>
                </a:solidFill>
                <a:latin typeface="+mj-lt"/>
                <a:ea typeface="+mj-ea"/>
                <a:cs typeface="+mj-cs"/>
              </a:rPr>
              <a:t>Trend Analysis on death rates for positive cases</a:t>
            </a:r>
            <a:br>
              <a:rPr lang="en-US" sz="4400" b="1" dirty="0"/>
            </a:br>
            <a:br>
              <a:rPr lang="en-US" sz="4400" b="1" dirty="0"/>
            </a:br>
            <a:br>
              <a:rPr lang="en-US" sz="4400" b="1" dirty="0"/>
            </a:br>
            <a:r>
              <a:rPr lang="en-US" sz="1300" b="1" kern="1200" dirty="0">
                <a:solidFill>
                  <a:schemeClr val="tx1"/>
                </a:solidFill>
                <a:latin typeface="+mj-lt"/>
                <a:ea typeface="+mj-ea"/>
                <a:cs typeface="+mj-cs"/>
              </a:rPr>
              <a:t>Peak death rates was in the period of May 2020.</a:t>
            </a:r>
            <a:br>
              <a:rPr lang="en-US" sz="1300" b="1" dirty="0"/>
            </a:br>
            <a:endParaRPr lang="en-KE" sz="1300" dirty="0"/>
          </a:p>
        </p:txBody>
      </p:sp>
      <p:graphicFrame>
        <p:nvGraphicFramePr>
          <p:cNvPr id="4" name="Content Placeholder 3">
            <a:extLst>
              <a:ext uri="{FF2B5EF4-FFF2-40B4-BE49-F238E27FC236}">
                <a16:creationId xmlns:a16="http://schemas.microsoft.com/office/drawing/2014/main" id="{303C1EFD-E587-07B3-F174-681E66FCA320}"/>
              </a:ext>
            </a:extLst>
          </p:cNvPr>
          <p:cNvGraphicFramePr>
            <a:graphicFrameLocks noGrp="1"/>
          </p:cNvGraphicFramePr>
          <p:nvPr>
            <p:ph idx="1"/>
            <p:extLst>
              <p:ext uri="{D42A27DB-BD31-4B8C-83A1-F6EECF244321}">
                <p14:modId xmlns:p14="http://schemas.microsoft.com/office/powerpoint/2010/main" val="3418245235"/>
              </p:ext>
            </p:extLst>
          </p:nvPr>
        </p:nvGraphicFramePr>
        <p:xfrm>
          <a:off x="4454012" y="1825625"/>
          <a:ext cx="6899787" cy="45456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73448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314632"/>
            <a:ext cx="10515600" cy="1376056"/>
          </a:xfrm>
        </p:spPr>
        <p:txBody>
          <a:bodyPr>
            <a:normAutofit/>
          </a:bodyPr>
          <a:lstStyle/>
          <a:p>
            <a:pPr algn="ctr"/>
            <a:r>
              <a:rPr lang="en-US" b="1" u="sng" dirty="0"/>
              <a:t>Distribution of variables among positive cases</a:t>
            </a:r>
            <a:endParaRPr lang="en-KE" b="1" u="sng" dirty="0"/>
          </a:p>
        </p:txBody>
      </p:sp>
      <p:graphicFrame>
        <p:nvGraphicFramePr>
          <p:cNvPr id="7" name="Content Placeholder 6">
            <a:extLst>
              <a:ext uri="{FF2B5EF4-FFF2-40B4-BE49-F238E27FC236}">
                <a16:creationId xmlns:a16="http://schemas.microsoft.com/office/drawing/2014/main" id="{F6A59CB5-16E0-C449-B66C-8442A6DFA6F3}"/>
              </a:ext>
            </a:extLst>
          </p:cNvPr>
          <p:cNvGraphicFramePr>
            <a:graphicFrameLocks noGrp="1"/>
          </p:cNvGraphicFramePr>
          <p:nvPr>
            <p:ph idx="1"/>
            <p:extLst>
              <p:ext uri="{D42A27DB-BD31-4B8C-83A1-F6EECF244321}">
                <p14:modId xmlns:p14="http://schemas.microsoft.com/office/powerpoint/2010/main" val="2955281209"/>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4967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88490"/>
            <a:ext cx="10515600" cy="1111045"/>
          </a:xfrm>
        </p:spPr>
        <p:txBody>
          <a:bodyPr>
            <a:noAutofit/>
          </a:bodyPr>
          <a:lstStyle/>
          <a:p>
            <a:pPr algn="ctr"/>
            <a:r>
              <a:rPr lang="en-US" b="1" u="sng" dirty="0"/>
              <a:t>Distribution of diseases among confirmed cases</a:t>
            </a:r>
            <a:endParaRPr lang="en-KE" b="1" u="sng" dirty="0"/>
          </a:p>
        </p:txBody>
      </p:sp>
      <p:pic>
        <p:nvPicPr>
          <p:cNvPr id="6" name="Content Placeholder 5">
            <a:extLst>
              <a:ext uri="{FF2B5EF4-FFF2-40B4-BE49-F238E27FC236}">
                <a16:creationId xmlns:a16="http://schemas.microsoft.com/office/drawing/2014/main" id="{3DDC0F5A-0028-7D21-2C00-EE9592615C8D}"/>
              </a:ext>
            </a:extLst>
          </p:cNvPr>
          <p:cNvPicPr>
            <a:picLocks noGrp="1" noChangeAspect="1"/>
          </p:cNvPicPr>
          <p:nvPr>
            <p:ph idx="1"/>
          </p:nvPr>
        </p:nvPicPr>
        <p:blipFill>
          <a:blip r:embed="rId2"/>
          <a:stretch>
            <a:fillRect/>
          </a:stretch>
        </p:blipFill>
        <p:spPr>
          <a:xfrm>
            <a:off x="838200" y="1484670"/>
            <a:ext cx="10515599" cy="4906297"/>
          </a:xfrm>
          <a:ln w="22225">
            <a:solidFill>
              <a:schemeClr val="tx1"/>
            </a:solidFill>
          </a:ln>
        </p:spPr>
      </p:pic>
    </p:spTree>
    <p:extLst>
      <p:ext uri="{BB962C8B-B14F-4D97-AF65-F5344CB8AC3E}">
        <p14:creationId xmlns:p14="http://schemas.microsoft.com/office/powerpoint/2010/main" val="26453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F8B7-B1DC-DC1A-F733-6B21A9709580}"/>
              </a:ext>
            </a:extLst>
          </p:cNvPr>
          <p:cNvSpPr>
            <a:spLocks noGrp="1"/>
          </p:cNvSpPr>
          <p:nvPr>
            <p:ph type="title"/>
          </p:nvPr>
        </p:nvSpPr>
        <p:spPr>
          <a:xfrm>
            <a:off x="839789" y="457200"/>
            <a:ext cx="2896470" cy="1600200"/>
          </a:xfrm>
        </p:spPr>
        <p:txBody>
          <a:bodyPr>
            <a:noAutofit/>
          </a:bodyPr>
          <a:lstStyle/>
          <a:p>
            <a:pPr algn="ctr"/>
            <a:r>
              <a:rPr lang="en-US" sz="4000" b="1" u="sng" dirty="0"/>
              <a:t>Visualizing Model Performance</a:t>
            </a:r>
            <a:endParaRPr lang="en-KE" sz="4000" b="1" u="sng" dirty="0"/>
          </a:p>
        </p:txBody>
      </p:sp>
      <p:sp>
        <p:nvSpPr>
          <p:cNvPr id="8" name="Text Placeholder 7">
            <a:extLst>
              <a:ext uri="{FF2B5EF4-FFF2-40B4-BE49-F238E27FC236}">
                <a16:creationId xmlns:a16="http://schemas.microsoft.com/office/drawing/2014/main" id="{9E7D6419-53B3-3A67-A3AD-590FF724A257}"/>
              </a:ext>
            </a:extLst>
          </p:cNvPr>
          <p:cNvSpPr>
            <a:spLocks noGrp="1"/>
          </p:cNvSpPr>
          <p:nvPr>
            <p:ph type="body" sz="half" idx="2"/>
          </p:nvPr>
        </p:nvSpPr>
        <p:spPr>
          <a:xfrm>
            <a:off x="314632" y="2057400"/>
            <a:ext cx="3588775" cy="3811588"/>
          </a:xfrm>
        </p:spPr>
        <p:txBody>
          <a:bodyPr/>
          <a:lstStyle/>
          <a:p>
            <a:endParaRPr lang="en-US" dirty="0"/>
          </a:p>
          <a:p>
            <a:endParaRPr lang="en-US" dirty="0"/>
          </a:p>
          <a:p>
            <a:r>
              <a:rPr lang="en-US" dirty="0"/>
              <a:t>ROC Curve visualizing the performance of the three models.</a:t>
            </a:r>
          </a:p>
          <a:p>
            <a:endParaRPr lang="en-US" dirty="0"/>
          </a:p>
          <a:p>
            <a:r>
              <a:rPr lang="en-US" dirty="0"/>
              <a:t>Hyperparameter tuning was done using grid search to all the models. The model that performed the best was </a:t>
            </a:r>
            <a:r>
              <a:rPr lang="en-US" dirty="0" err="1"/>
              <a:t>XGBoost</a:t>
            </a:r>
            <a:r>
              <a:rPr lang="en-US" dirty="0"/>
              <a:t> with an AUC of 67%</a:t>
            </a:r>
          </a:p>
          <a:p>
            <a:endParaRPr lang="en-US" dirty="0"/>
          </a:p>
          <a:p>
            <a:endParaRPr lang="en-KE" dirty="0"/>
          </a:p>
        </p:txBody>
      </p:sp>
      <p:pic>
        <p:nvPicPr>
          <p:cNvPr id="6" name="Content Placeholder 5">
            <a:extLst>
              <a:ext uri="{FF2B5EF4-FFF2-40B4-BE49-F238E27FC236}">
                <a16:creationId xmlns:a16="http://schemas.microsoft.com/office/drawing/2014/main" id="{B1629CC4-170C-7E35-1020-BB7774024798}"/>
              </a:ext>
            </a:extLst>
          </p:cNvPr>
          <p:cNvPicPr>
            <a:picLocks noGrp="1" noChangeAspect="1"/>
          </p:cNvPicPr>
          <p:nvPr>
            <p:ph idx="1"/>
          </p:nvPr>
        </p:nvPicPr>
        <p:blipFill>
          <a:blip r:embed="rId2"/>
          <a:stretch>
            <a:fillRect/>
          </a:stretch>
        </p:blipFill>
        <p:spPr>
          <a:xfrm>
            <a:off x="4035288" y="457200"/>
            <a:ext cx="8001000" cy="5844209"/>
          </a:xfrm>
          <a:ln w="12700">
            <a:solidFill>
              <a:sysClr val="windowText" lastClr="000000"/>
            </a:solidFill>
          </a:ln>
        </p:spPr>
      </p:pic>
    </p:spTree>
    <p:extLst>
      <p:ext uri="{BB962C8B-B14F-4D97-AF65-F5344CB8AC3E}">
        <p14:creationId xmlns:p14="http://schemas.microsoft.com/office/powerpoint/2010/main" val="4152774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165109B-7036-4613-93D4-579E77F6E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6177D-EC12-D424-4E3B-6A724D327652}"/>
              </a:ext>
            </a:extLst>
          </p:cNvPr>
          <p:cNvSpPr>
            <a:spLocks noGrp="1"/>
          </p:cNvSpPr>
          <p:nvPr>
            <p:ph type="title"/>
          </p:nvPr>
        </p:nvSpPr>
        <p:spPr>
          <a:xfrm>
            <a:off x="245806" y="858982"/>
            <a:ext cx="3274143" cy="5152933"/>
          </a:xfrm>
        </p:spPr>
        <p:txBody>
          <a:bodyPr>
            <a:normAutofit/>
          </a:bodyPr>
          <a:lstStyle/>
          <a:p>
            <a:r>
              <a:rPr lang="en-US" sz="3600" b="1" u="sng" dirty="0"/>
              <a:t>Feature Importance</a:t>
            </a:r>
            <a:br>
              <a:rPr lang="en-US" sz="3600" b="1" dirty="0"/>
            </a:br>
            <a:br>
              <a:rPr lang="en-US" sz="3600" b="1" dirty="0"/>
            </a:br>
            <a:r>
              <a:rPr lang="en-US" sz="1200" b="1" dirty="0"/>
              <a:t>From the model that performed the best, the top 5 features of importance were:</a:t>
            </a:r>
            <a:br>
              <a:rPr lang="en-US" sz="1200" b="1" dirty="0"/>
            </a:br>
            <a:r>
              <a:rPr lang="en-US" sz="1200" b="1" dirty="0"/>
              <a:t>	1. </a:t>
            </a:r>
            <a:r>
              <a:rPr lang="en-US" sz="1200" b="1" dirty="0" err="1"/>
              <a:t>Patient_type_outpatient</a:t>
            </a:r>
            <a:br>
              <a:rPr lang="en-US" sz="1200" b="1" dirty="0"/>
            </a:br>
            <a:r>
              <a:rPr lang="en-US" sz="1200" b="1" dirty="0"/>
              <a:t>	2. died_0</a:t>
            </a:r>
            <a:br>
              <a:rPr lang="en-US" sz="1200" b="1" dirty="0"/>
            </a:br>
            <a:r>
              <a:rPr lang="en-US" sz="1200" b="1" dirty="0"/>
              <a:t>	3. </a:t>
            </a:r>
            <a:r>
              <a:rPr lang="en-US" sz="1200" b="1" dirty="0" err="1"/>
              <a:t>date_symptoms</a:t>
            </a:r>
            <a:br>
              <a:rPr lang="en-US" sz="1200" b="1" dirty="0"/>
            </a:br>
            <a:r>
              <a:rPr lang="en-US" sz="1200" b="1" dirty="0"/>
              <a:t>	4. </a:t>
            </a:r>
            <a:r>
              <a:rPr lang="en-US" sz="1200" b="1" dirty="0" err="1"/>
              <a:t>copd</a:t>
            </a:r>
            <a:r>
              <a:rPr lang="en-US" sz="1200" b="1" dirty="0"/>
              <a:t> clients</a:t>
            </a:r>
            <a:br>
              <a:rPr lang="en-US" sz="1200" b="1" dirty="0"/>
            </a:br>
            <a:r>
              <a:rPr lang="en-US" sz="1200" b="1" dirty="0"/>
              <a:t>	5. cardiovascular clients</a:t>
            </a:r>
            <a:br>
              <a:rPr lang="en-US" sz="1200" b="1" dirty="0"/>
            </a:br>
            <a:br>
              <a:rPr lang="en-US" sz="1200" b="1" dirty="0"/>
            </a:br>
            <a:endParaRPr lang="en-KE" sz="1200" b="1" dirty="0"/>
          </a:p>
        </p:txBody>
      </p:sp>
      <p:sp useBgFill="1">
        <p:nvSpPr>
          <p:cNvPr id="19" name="Rectangle 18">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6707" y="0"/>
            <a:ext cx="7455294" cy="6858000"/>
          </a:xfrm>
          <a:prstGeom prst="rect">
            <a:avLst/>
          </a:prstGeom>
          <a:ln>
            <a:noFill/>
          </a:ln>
          <a:effectLst>
            <a:outerShdw blurRad="317500" dist="228600" dir="798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C2F2B65A-CF0C-6363-7FAA-C33237AFB296}"/>
              </a:ext>
            </a:extLst>
          </p:cNvPr>
          <p:cNvPicPr>
            <a:picLocks noGrp="1" noChangeAspect="1"/>
          </p:cNvPicPr>
          <p:nvPr>
            <p:ph idx="1"/>
          </p:nvPr>
        </p:nvPicPr>
        <p:blipFill>
          <a:blip r:embed="rId2"/>
          <a:stretch>
            <a:fillRect/>
          </a:stretch>
        </p:blipFill>
        <p:spPr>
          <a:xfrm>
            <a:off x="3727174" y="265182"/>
            <a:ext cx="8358809" cy="5956714"/>
          </a:xfrm>
          <a:ln w="12700">
            <a:solidFill>
              <a:sysClr val="windowText" lastClr="000000"/>
            </a:solidFill>
          </a:ln>
        </p:spPr>
      </p:pic>
    </p:spTree>
    <p:extLst>
      <p:ext uri="{BB962C8B-B14F-4D97-AF65-F5344CB8AC3E}">
        <p14:creationId xmlns:p14="http://schemas.microsoft.com/office/powerpoint/2010/main" val="2151194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dirty="0">
                <a:solidFill>
                  <a:srgbClr val="FFFFFF"/>
                </a:solidFill>
              </a:rPr>
              <a:t>Conclusion</a:t>
            </a:r>
            <a:endParaRPr lang="en-KE" sz="4000" dirty="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a:bodyPr>
          <a:lstStyle/>
          <a:p>
            <a:pPr marL="0" indent="0">
              <a:buNone/>
            </a:pPr>
            <a:r>
              <a:rPr lang="en-US" sz="2000" dirty="0">
                <a:solidFill>
                  <a:srgbClr val="FFFFFF"/>
                </a:solidFill>
              </a:rPr>
              <a:t>Majority of clients who had covid were from the age of 50-69 years. They should be monitored more closely. </a:t>
            </a:r>
          </a:p>
          <a:p>
            <a:pPr marL="0" indent="0">
              <a:buNone/>
            </a:pPr>
            <a:r>
              <a:rPr lang="en-US" sz="2000" dirty="0">
                <a:solidFill>
                  <a:srgbClr val="FFFFFF"/>
                </a:solidFill>
              </a:rPr>
              <a:t>55.7% of positive cases were from Males. Males are at high risk of getting infected as compared to females who had an infection rate of 44.3%</a:t>
            </a:r>
          </a:p>
          <a:p>
            <a:pPr marL="0" indent="0">
              <a:buNone/>
            </a:pPr>
            <a:r>
              <a:rPr lang="en-US" sz="2000" dirty="0">
                <a:solidFill>
                  <a:srgbClr val="FFFFFF"/>
                </a:solidFill>
              </a:rPr>
              <a:t>From the data, disease which contributed the most to the infection was ‘</a:t>
            </a:r>
            <a:r>
              <a:rPr lang="en-US" sz="2000" dirty="0" err="1">
                <a:solidFill>
                  <a:srgbClr val="FFFFFF"/>
                </a:solidFill>
              </a:rPr>
              <a:t>contact_other_covid</a:t>
            </a:r>
            <a:r>
              <a:rPr lang="en-US" sz="2000" dirty="0">
                <a:solidFill>
                  <a:srgbClr val="FFFFFF"/>
                </a:solidFill>
              </a:rPr>
              <a:t>’, pneumonia, </a:t>
            </a:r>
            <a:r>
              <a:rPr lang="en-US" sz="2000" dirty="0" err="1">
                <a:solidFill>
                  <a:srgbClr val="FFFFFF"/>
                </a:solidFill>
              </a:rPr>
              <a:t>hypertension,obesity</a:t>
            </a:r>
            <a:r>
              <a:rPr lang="en-US" sz="2000" dirty="0">
                <a:solidFill>
                  <a:srgbClr val="FFFFFF"/>
                </a:solidFill>
              </a:rPr>
              <a:t> &amp; diabetes</a:t>
            </a:r>
          </a:p>
          <a:p>
            <a:pPr marL="0" indent="0">
              <a:buNone/>
            </a:pPr>
            <a:r>
              <a:rPr lang="en-US" sz="2000" dirty="0">
                <a:solidFill>
                  <a:srgbClr val="FFFFFF"/>
                </a:solidFill>
              </a:rPr>
              <a:t>The model that performed the best was </a:t>
            </a:r>
            <a:r>
              <a:rPr lang="en-US" sz="2000" dirty="0" err="1">
                <a:solidFill>
                  <a:srgbClr val="FFFFFF"/>
                </a:solidFill>
              </a:rPr>
              <a:t>XGBoost</a:t>
            </a:r>
            <a:r>
              <a:rPr lang="en-US" sz="2000" dirty="0">
                <a:solidFill>
                  <a:srgbClr val="FFFFFF"/>
                </a:solidFill>
              </a:rPr>
              <a:t> with tuning from </a:t>
            </a:r>
            <a:r>
              <a:rPr lang="en-US" sz="2000" dirty="0" err="1">
                <a:solidFill>
                  <a:srgbClr val="FFFFFF"/>
                </a:solidFill>
              </a:rPr>
              <a:t>gridsearchCV</a:t>
            </a:r>
            <a:endParaRPr lang="en-US" sz="2000" dirty="0">
              <a:solidFill>
                <a:srgbClr val="FFFFFF"/>
              </a:solidFill>
            </a:endParaRPr>
          </a:p>
          <a:p>
            <a:endParaRPr lang="en-US" sz="2000" dirty="0">
              <a:solidFill>
                <a:srgbClr val="FFFFFF"/>
              </a:solidFill>
            </a:endParaRPr>
          </a:p>
          <a:p>
            <a:endParaRPr lang="en-US" sz="2000" dirty="0">
              <a:solidFill>
                <a:srgbClr val="FFFFFF"/>
              </a:solidFill>
            </a:endParaRPr>
          </a:p>
        </p:txBody>
      </p:sp>
    </p:spTree>
    <p:extLst>
      <p:ext uri="{BB962C8B-B14F-4D97-AF65-F5344CB8AC3E}">
        <p14:creationId xmlns:p14="http://schemas.microsoft.com/office/powerpoint/2010/main" val="1577800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dirty="0">
                <a:solidFill>
                  <a:srgbClr val="FFFFFF"/>
                </a:solidFill>
              </a:rPr>
              <a:t>Recommendation</a:t>
            </a:r>
            <a:endParaRPr lang="en-KE" sz="4000" dirty="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lnSpcReduction="10000"/>
          </a:bodyPr>
          <a:lstStyle/>
          <a:p>
            <a:pPr marL="0" indent="0">
              <a:buNone/>
            </a:pPr>
            <a:r>
              <a:rPr lang="en-US" sz="2000" dirty="0">
                <a:solidFill>
                  <a:srgbClr val="FFFFFF"/>
                </a:solidFill>
              </a:rPr>
              <a:t>Date Symptoms : Implementing aggressive testing and contact tracing for individuals reporting early onset of symptoms can swiftly identify and isolate positive cases, curbing the spread of the virus.</a:t>
            </a:r>
          </a:p>
          <a:p>
            <a:pPr marL="0" indent="0">
              <a:buNone/>
            </a:pPr>
            <a:r>
              <a:rPr lang="en-US" sz="2000" dirty="0">
                <a:solidFill>
                  <a:srgbClr val="FFFFFF"/>
                </a:solidFill>
              </a:rPr>
              <a:t>Provide ventilators and respiratory support for patients with </a:t>
            </a:r>
            <a:r>
              <a:rPr lang="en-US" sz="2000" dirty="0" err="1">
                <a:solidFill>
                  <a:srgbClr val="FFFFFF"/>
                </a:solidFill>
              </a:rPr>
              <a:t>copd</a:t>
            </a:r>
            <a:endParaRPr lang="en-US" sz="2000" dirty="0">
              <a:solidFill>
                <a:srgbClr val="FFFFFF"/>
              </a:solidFill>
            </a:endParaRPr>
          </a:p>
          <a:p>
            <a:pPr marL="0" indent="0">
              <a:buNone/>
            </a:pPr>
            <a:r>
              <a:rPr lang="en-US" sz="2000" dirty="0">
                <a:solidFill>
                  <a:srgbClr val="FFFFFF"/>
                </a:solidFill>
              </a:rPr>
              <a:t>conduct research on the mortality cases to identify what is causing the severed symptoms, allowing the Ministry of Health to refine and enhance treatment protocols.</a:t>
            </a:r>
          </a:p>
          <a:p>
            <a:pPr marL="0" indent="0">
              <a:buNone/>
            </a:pPr>
            <a:r>
              <a:rPr lang="en-US" sz="2000" dirty="0">
                <a:solidFill>
                  <a:srgbClr val="FFFFFF"/>
                </a:solidFill>
              </a:rPr>
              <a:t>Ministry of health to take precaution on the people with various cardiovascular diseases , spread awareness and prioritize them in vaccination</a:t>
            </a:r>
          </a:p>
          <a:p>
            <a:endParaRPr lang="en-US" sz="2000" dirty="0">
              <a:solidFill>
                <a:srgbClr val="FFFFFF"/>
              </a:solidFill>
            </a:endParaRPr>
          </a:p>
        </p:txBody>
      </p:sp>
    </p:spTree>
    <p:extLst>
      <p:ext uri="{BB962C8B-B14F-4D97-AF65-F5344CB8AC3E}">
        <p14:creationId xmlns:p14="http://schemas.microsoft.com/office/powerpoint/2010/main" val="1735760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3" name="Picture 2">
            <a:extLst>
              <a:ext uri="{FF2B5EF4-FFF2-40B4-BE49-F238E27FC236}">
                <a16:creationId xmlns:a16="http://schemas.microsoft.com/office/drawing/2014/main" id="{81E65EA6-BC59-0ADD-452A-2946235072F5}"/>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198181" y="1122363"/>
            <a:ext cx="9795637" cy="2217158"/>
          </a:xfrm>
        </p:spPr>
        <p:txBody>
          <a:bodyPr>
            <a:normAutofit/>
          </a:bodyPr>
          <a:lstStyle/>
          <a:p>
            <a:pPr algn="l"/>
            <a:r>
              <a:rPr lang="en-US" sz="5200">
                <a:solidFill>
                  <a:srgbClr val="FFFFFF"/>
                </a:solidFill>
              </a:rPr>
              <a:t>THANK YOU</a:t>
            </a:r>
            <a:endParaRPr lang="en-KE" sz="5200">
              <a:solidFill>
                <a:srgbClr val="FFFFFF"/>
              </a:solidFill>
            </a:endParaRPr>
          </a:p>
        </p:txBody>
      </p:sp>
    </p:spTree>
    <p:extLst>
      <p:ext uri="{BB962C8B-B14F-4D97-AF65-F5344CB8AC3E}">
        <p14:creationId xmlns:p14="http://schemas.microsoft.com/office/powerpoint/2010/main" val="370860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A8FC3C-FFC7-61AF-41F4-69A9D2D22C12}"/>
              </a:ext>
            </a:extLst>
          </p:cNvPr>
          <p:cNvSpPr>
            <a:spLocks noGrp="1"/>
          </p:cNvSpPr>
          <p:nvPr>
            <p:ph type="title"/>
          </p:nvPr>
        </p:nvSpPr>
        <p:spPr>
          <a:xfrm>
            <a:off x="1075767" y="1188637"/>
            <a:ext cx="2988234" cy="4480726"/>
          </a:xfrm>
        </p:spPr>
        <p:txBody>
          <a:bodyPr>
            <a:normAutofit/>
          </a:bodyPr>
          <a:lstStyle/>
          <a:p>
            <a:pPr algn="r"/>
            <a:r>
              <a:rPr lang="en-US" sz="3600" b="1" u="sng"/>
              <a:t>Business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D19353-21E7-D5F1-9C4F-77C61D6020AA}"/>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This project aims to provide an in-depth analysis of the COVID-19 situation in Mexico and develop a machine learning-based model to predict new cases of the virus. By leveraging historical data on COVID-19 cases, the project seeks to identify trends, patterns, and potential correlations with various factors that may contribute to the spread of the virus. The insights gained from this analysis and the predictive model will help inform public health policies and strategies for better managing and mitigating the impact of the pandemic.</a:t>
            </a:r>
            <a:endParaRPr lang="en-KE" sz="1700"/>
          </a:p>
        </p:txBody>
      </p:sp>
    </p:spTree>
    <p:extLst>
      <p:ext uri="{BB962C8B-B14F-4D97-AF65-F5344CB8AC3E}">
        <p14:creationId xmlns:p14="http://schemas.microsoft.com/office/powerpoint/2010/main" val="1897624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71D4F-12E9-3435-ADE4-9C5DEF03D5DC}"/>
              </a:ext>
            </a:extLst>
          </p:cNvPr>
          <p:cNvSpPr>
            <a:spLocks noGrp="1"/>
          </p:cNvSpPr>
          <p:nvPr>
            <p:ph type="title"/>
          </p:nvPr>
        </p:nvSpPr>
        <p:spPr>
          <a:xfrm>
            <a:off x="1075767" y="1188637"/>
            <a:ext cx="2988234" cy="4480726"/>
          </a:xfrm>
        </p:spPr>
        <p:txBody>
          <a:bodyPr>
            <a:normAutofit/>
          </a:bodyPr>
          <a:lstStyle/>
          <a:p>
            <a:pPr algn="r"/>
            <a:r>
              <a:rPr lang="en-US" sz="3600" b="1" u="sng"/>
              <a:t>Data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032213-5B05-B1A9-D5EE-8B57C5B1B1A4}"/>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The data was extracted from the Government of Mexico's ministry of Health national data repository. The data conatins 10,000 rows with 22 columns. The target variable for modelling is </a:t>
            </a:r>
            <a:r>
              <a:rPr lang="en-US" sz="1700" b="1" i="0">
                <a:effectLst/>
                <a:highlight>
                  <a:srgbClr val="FFFFFF"/>
                </a:highlight>
                <a:latin typeface="Helvetica Neue"/>
              </a:rPr>
              <a:t>['covid_res']</a:t>
            </a:r>
            <a:r>
              <a:rPr lang="en-US" sz="1700" b="0" i="0">
                <a:effectLst/>
                <a:highlight>
                  <a:srgbClr val="FFFFFF"/>
                </a:highlight>
                <a:latin typeface="Helvetica Neue"/>
              </a:rPr>
              <a:t> and predictor variables after preprocessing the data areas listed: </a:t>
            </a:r>
            <a:r>
              <a:rPr lang="en-US" sz="1700" b="1" i="0">
                <a:effectLst/>
                <a:highlight>
                  <a:srgbClr val="FFFFFF"/>
                </a:highlight>
                <a:latin typeface="Helvetica Neue"/>
              </a:rPr>
              <a:t>['sex', 'patient_type','month_name', 'intubed', 'pneumonia', 'pregnancy', 'diabetes', 'copd', 'asthma', 'inmsupr', 'hypertension', 'other_disease', 'cardiovascular', 'obesity', 'renal_chronic', 'tobacco', 'contact_other_covid', 'icu','dead','age_groups']</a:t>
            </a:r>
            <a:endParaRPr lang="en-KE" sz="1700"/>
          </a:p>
        </p:txBody>
      </p:sp>
    </p:spTree>
    <p:extLst>
      <p:ext uri="{BB962C8B-B14F-4D97-AF65-F5344CB8AC3E}">
        <p14:creationId xmlns:p14="http://schemas.microsoft.com/office/powerpoint/2010/main" val="1587467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6CB2-5804-6137-8555-64D19A2B1752}"/>
              </a:ext>
            </a:extLst>
          </p:cNvPr>
          <p:cNvSpPr>
            <a:spLocks noGrp="1"/>
          </p:cNvSpPr>
          <p:nvPr>
            <p:ph type="title"/>
          </p:nvPr>
        </p:nvSpPr>
        <p:spPr>
          <a:xfrm>
            <a:off x="481013" y="3752849"/>
            <a:ext cx="3290887" cy="2452687"/>
          </a:xfrm>
        </p:spPr>
        <p:txBody>
          <a:bodyPr anchor="ctr">
            <a:normAutofit/>
          </a:bodyPr>
          <a:lstStyle/>
          <a:p>
            <a:r>
              <a:rPr lang="en-US" sz="3600" b="1"/>
              <a:t>COVID  Background and Analysis Objective</a:t>
            </a:r>
            <a:endParaRPr lang="en-KE" sz="3600" b="1"/>
          </a:p>
        </p:txBody>
      </p:sp>
      <p:pic>
        <p:nvPicPr>
          <p:cNvPr id="6" name="Picture 5">
            <a:extLst>
              <a:ext uri="{FF2B5EF4-FFF2-40B4-BE49-F238E27FC236}">
                <a16:creationId xmlns:a16="http://schemas.microsoft.com/office/drawing/2014/main" id="{62B62FC2-91CD-842C-CDBF-BE5A036B8C85}"/>
              </a:ext>
            </a:extLst>
          </p:cNvPr>
          <p:cNvPicPr>
            <a:picLocks noChangeAspect="1"/>
          </p:cNvPicPr>
          <p:nvPr/>
        </p:nvPicPr>
        <p:blipFill rotWithShape="1">
          <a:blip r:embed="rId2"/>
          <a:srcRect t="17241" b="1659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60DDCDBB-141A-42DA-CD7B-A9EB5FF2F748}"/>
              </a:ext>
            </a:extLst>
          </p:cNvPr>
          <p:cNvSpPr>
            <a:spLocks noGrp="1"/>
          </p:cNvSpPr>
          <p:nvPr>
            <p:ph idx="1"/>
          </p:nvPr>
        </p:nvSpPr>
        <p:spPr>
          <a:xfrm>
            <a:off x="4223982" y="3752850"/>
            <a:ext cx="7485413" cy="2452687"/>
          </a:xfrm>
        </p:spPr>
        <p:txBody>
          <a:bodyPr anchor="ctr">
            <a:normAutofit/>
          </a:bodyPr>
          <a:lstStyle/>
          <a:p>
            <a:pPr marL="0" indent="0">
              <a:buNone/>
            </a:pPr>
            <a:r>
              <a:rPr lang="en-US" sz="900" b="1" i="0">
                <a:effectLst/>
              </a:rPr>
              <a:t>Background</a:t>
            </a:r>
          </a:p>
          <a:p>
            <a:pPr marL="0" indent="0">
              <a:buNone/>
            </a:pPr>
            <a:r>
              <a:rPr lang="en-US" sz="900" b="0" i="0">
                <a:effectLst/>
              </a:rPr>
              <a:t>Coronavirus disease 2019 (COVID-19) is an illness caused by a novel coronavirus called severe acute respiratory syndrome coronavirus 2 (SARS-CoV-2; formerly called 2019-nCoV), which was first identified amid an outbreak of respiratory illness cases in Wuhan City, Hubei Province, China</a:t>
            </a:r>
            <a:endParaRPr lang="en-US" sz="900" b="1" i="0">
              <a:effectLst/>
            </a:endParaRPr>
          </a:p>
          <a:p>
            <a:pPr marL="0" indent="0">
              <a:buNone/>
            </a:pPr>
            <a:r>
              <a:rPr lang="en-US" sz="900" b="0" i="0">
                <a:effectLst/>
              </a:rPr>
              <a:t>Understanding the underlying health conditions associated with COVID is crucial for health practitioners to help them </a:t>
            </a:r>
            <a:r>
              <a:rPr lang="en-US" sz="900"/>
              <a:t>stratify patients' risk for developing severe covid complications.</a:t>
            </a:r>
            <a:endParaRPr lang="en-US" sz="900" b="0" i="0">
              <a:effectLst/>
            </a:endParaRPr>
          </a:p>
          <a:p>
            <a:pPr marL="0" indent="0">
              <a:buNone/>
            </a:pPr>
            <a:r>
              <a:rPr lang="en-US" sz="900" b="1"/>
              <a:t>Objectives</a:t>
            </a:r>
          </a:p>
          <a:p>
            <a:pPr>
              <a:buFont typeface="Arial" panose="020B0604020202020204" pitchFamily="34" charset="0"/>
              <a:buChar char="•"/>
            </a:pPr>
            <a:r>
              <a:rPr lang="en-US" sz="900" b="0" i="0">
                <a:effectLst/>
                <a:highlight>
                  <a:srgbClr val="FFFFFF"/>
                </a:highlight>
                <a:latin typeface="Helvetica Neue"/>
              </a:rPr>
              <a:t>Conduct Exploratory Data Analysis: Analyze the COVID-19 situation in Mexico, identifying trends and patterns in the spread of the virus.</a:t>
            </a:r>
          </a:p>
          <a:p>
            <a:pPr>
              <a:buFont typeface="Arial" panose="020B0604020202020204" pitchFamily="34" charset="0"/>
              <a:buChar char="•"/>
            </a:pPr>
            <a:r>
              <a:rPr lang="en-US" sz="900" b="0" i="0">
                <a:effectLst/>
                <a:highlight>
                  <a:srgbClr val="FFFFFF"/>
                </a:highlight>
                <a:latin typeface="Helvetica Neue"/>
              </a:rPr>
              <a:t>Investigate potential correlations between different factors and the number of new COVID-19 cases.</a:t>
            </a:r>
          </a:p>
          <a:p>
            <a:pPr>
              <a:buFont typeface="Arial" panose="020B0604020202020204" pitchFamily="34" charset="0"/>
              <a:buChar char="•"/>
            </a:pPr>
            <a:r>
              <a:rPr lang="en-US" sz="900" b="0" i="0">
                <a:effectLst/>
                <a:highlight>
                  <a:srgbClr val="FFFFFF"/>
                </a:highlight>
                <a:latin typeface="Helvetica Neue"/>
              </a:rPr>
              <a:t>Evaluate and compare the performance of the developed Machine learning models .</a:t>
            </a:r>
          </a:p>
          <a:p>
            <a:pPr>
              <a:buFont typeface="Arial" panose="020B0604020202020204" pitchFamily="34" charset="0"/>
              <a:buChar char="•"/>
            </a:pPr>
            <a:r>
              <a:rPr lang="en-US" sz="900" b="0" i="0">
                <a:effectLst/>
                <a:highlight>
                  <a:srgbClr val="FFFFFF"/>
                </a:highlight>
                <a:latin typeface="Helvetica Neue"/>
              </a:rPr>
              <a:t>Provide actionable insights and recommendations to inform public health policies and strategies for controlling the spread of COVID-19 in Mexico.</a:t>
            </a:r>
          </a:p>
          <a:p>
            <a:pPr marL="0" lvl="0" indent="0">
              <a:buNone/>
            </a:pPr>
            <a:endParaRPr lang="en-US" sz="900"/>
          </a:p>
          <a:p>
            <a:pPr marL="0" indent="0">
              <a:buNone/>
            </a:pPr>
            <a:endParaRPr lang="en-US" sz="900" b="0" i="0">
              <a:effectLst/>
            </a:endParaRPr>
          </a:p>
          <a:p>
            <a:pPr marL="0" indent="0">
              <a:buNone/>
            </a:pPr>
            <a:endParaRPr lang="en-KE" sz="900"/>
          </a:p>
        </p:txBody>
      </p:sp>
    </p:spTree>
    <p:extLst>
      <p:ext uri="{BB962C8B-B14F-4D97-AF65-F5344CB8AC3E}">
        <p14:creationId xmlns:p14="http://schemas.microsoft.com/office/powerpoint/2010/main" val="31351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B279E0-858A-0AC8-B835-E63F286EA999}"/>
              </a:ext>
            </a:extLst>
          </p:cNvPr>
          <p:cNvPicPr>
            <a:picLocks noChangeAspect="1"/>
          </p:cNvPicPr>
          <p:nvPr/>
        </p:nvPicPr>
        <p:blipFill rotWithShape="1">
          <a:blip r:embed="rId2"/>
          <a:srcRect r="35141" b="1"/>
          <a:stretch/>
        </p:blipFill>
        <p:spPr>
          <a:xfrm>
            <a:off x="1" y="10"/>
            <a:ext cx="9669642" cy="6857990"/>
          </a:xfrm>
          <a:prstGeom prst="rect">
            <a:avLst/>
          </a:prstGeom>
        </p:spPr>
      </p:pic>
      <p:sp>
        <p:nvSpPr>
          <p:cNvPr id="30" name="Rectangle 2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A2BB39-652A-9895-8DBC-84A8300CD552}"/>
              </a:ext>
            </a:extLst>
          </p:cNvPr>
          <p:cNvSpPr>
            <a:spLocks noGrp="1"/>
          </p:cNvSpPr>
          <p:nvPr>
            <p:ph type="title"/>
          </p:nvPr>
        </p:nvSpPr>
        <p:spPr>
          <a:xfrm>
            <a:off x="7531610" y="365125"/>
            <a:ext cx="3822189" cy="1899912"/>
          </a:xfrm>
        </p:spPr>
        <p:txBody>
          <a:bodyPr>
            <a:normAutofit/>
          </a:bodyPr>
          <a:lstStyle/>
          <a:p>
            <a:r>
              <a:rPr lang="en-US" sz="4000" b="1" dirty="0"/>
              <a:t>Methodology</a:t>
            </a:r>
            <a:endParaRPr lang="en-KE" sz="4000" b="1" dirty="0"/>
          </a:p>
        </p:txBody>
      </p:sp>
      <p:sp>
        <p:nvSpPr>
          <p:cNvPr id="3" name="Content Placeholder 2">
            <a:extLst>
              <a:ext uri="{FF2B5EF4-FFF2-40B4-BE49-F238E27FC236}">
                <a16:creationId xmlns:a16="http://schemas.microsoft.com/office/drawing/2014/main" id="{9E8155FC-14F9-4DE5-AFAF-5E1F92480FF8}"/>
              </a:ext>
            </a:extLst>
          </p:cNvPr>
          <p:cNvSpPr>
            <a:spLocks noGrp="1"/>
          </p:cNvSpPr>
          <p:nvPr>
            <p:ph idx="1"/>
          </p:nvPr>
        </p:nvSpPr>
        <p:spPr>
          <a:xfrm>
            <a:off x="7531610" y="2434201"/>
            <a:ext cx="3822189" cy="3742762"/>
          </a:xfrm>
        </p:spPr>
        <p:txBody>
          <a:bodyPr>
            <a:normAutofit/>
          </a:bodyPr>
          <a:lstStyle/>
          <a:p>
            <a:r>
              <a:rPr lang="en-US" sz="1400" dirty="0"/>
              <a:t>The data analysis was based on clients tested for COVID clients who were admitted to care between January to December 2020</a:t>
            </a:r>
          </a:p>
          <a:p>
            <a:r>
              <a:rPr lang="en-US" sz="1400" dirty="0"/>
              <a:t>Data preparation was done to align data types, detect and deal with: missingness, duplicate records and outliers</a:t>
            </a:r>
          </a:p>
          <a:p>
            <a:r>
              <a:rPr lang="en-US" sz="1400" dirty="0"/>
              <a:t>Feature engineering was done to two variable: ‘dead’ , ‘</a:t>
            </a:r>
            <a:r>
              <a:rPr lang="en-US" sz="1400"/>
              <a:t>age_groups</a:t>
            </a:r>
            <a:r>
              <a:rPr lang="en-US" sz="1400" dirty="0"/>
              <a:t>’ and ‘</a:t>
            </a:r>
            <a:r>
              <a:rPr lang="en-US" sz="1400"/>
              <a:t>month_names</a:t>
            </a:r>
            <a:r>
              <a:rPr lang="en-US" sz="1400" dirty="0"/>
              <a:t>’</a:t>
            </a:r>
          </a:p>
          <a:p>
            <a:r>
              <a:rPr lang="en-US" sz="1400" dirty="0"/>
              <a:t>Exploratory Data analysis was done on: Univariate, Bi-variate and </a:t>
            </a:r>
            <a:r>
              <a:rPr lang="en-US" sz="1400"/>
              <a:t>Multivariates</a:t>
            </a:r>
            <a:endParaRPr lang="en-US" sz="1400" dirty="0"/>
          </a:p>
          <a:p>
            <a:r>
              <a:rPr lang="en-US" sz="1400" dirty="0"/>
              <a:t>Data Preprocessing was done to prepare the data for modeling(Normalization using scalar &amp; One hot </a:t>
            </a:r>
            <a:r>
              <a:rPr lang="en-US" sz="1400"/>
              <a:t>enocoding</a:t>
            </a:r>
            <a:r>
              <a:rPr lang="en-US" sz="1400" dirty="0"/>
              <a:t>)</a:t>
            </a:r>
          </a:p>
          <a:p>
            <a:r>
              <a:rPr lang="en-US" sz="1400" dirty="0"/>
              <a:t>Data modelling was done using three models: Logistic Regression, Random Forest &amp; </a:t>
            </a:r>
            <a:r>
              <a:rPr lang="en-US" sz="1400"/>
              <a:t>XGboost</a:t>
            </a:r>
            <a:endParaRPr lang="en-US" sz="1400" dirty="0"/>
          </a:p>
        </p:txBody>
      </p:sp>
    </p:spTree>
    <p:extLst>
      <p:ext uri="{BB962C8B-B14F-4D97-AF65-F5344CB8AC3E}">
        <p14:creationId xmlns:p14="http://schemas.microsoft.com/office/powerpoint/2010/main" val="397000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E649103B-F29B-1324-7399-D28E757DDF1E}"/>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Exploratory Data Analysis for all cases</a:t>
            </a:r>
          </a:p>
        </p:txBody>
      </p:sp>
    </p:spTree>
    <p:extLst>
      <p:ext uri="{BB962C8B-B14F-4D97-AF65-F5344CB8AC3E}">
        <p14:creationId xmlns:p14="http://schemas.microsoft.com/office/powerpoint/2010/main" val="348246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D20BFD-26D0-9E41-30B2-8C58134324DC}"/>
              </a:ext>
            </a:extLst>
          </p:cNvPr>
          <p:cNvSpPr>
            <a:spLocks noGrp="1"/>
          </p:cNvSpPr>
          <p:nvPr>
            <p:ph type="title"/>
          </p:nvPr>
        </p:nvSpPr>
        <p:spPr>
          <a:xfrm>
            <a:off x="0" y="557189"/>
            <a:ext cx="3376246" cy="5366533"/>
          </a:xfrm>
        </p:spPr>
        <p:txBody>
          <a:bodyPr>
            <a:normAutofit/>
          </a:bodyPr>
          <a:lstStyle/>
          <a:p>
            <a:r>
              <a:rPr lang="en-US" b="1" u="sng" dirty="0"/>
              <a:t>Distribution of cases by Status</a:t>
            </a:r>
            <a:br>
              <a:rPr lang="en-US" sz="5200" b="1" dirty="0"/>
            </a:br>
            <a:br>
              <a:rPr lang="en-US" sz="5200" b="1" dirty="0"/>
            </a:br>
            <a:r>
              <a:rPr lang="en-US" sz="1600" b="1" dirty="0"/>
              <a:t>50% of clients tested for covid were negative. 38.8% were positive</a:t>
            </a:r>
            <a:endParaRPr lang="en-KE" sz="1600" b="1" dirty="0"/>
          </a:p>
        </p:txBody>
      </p:sp>
      <p:graphicFrame>
        <p:nvGraphicFramePr>
          <p:cNvPr id="19" name="Content Placeholder 18">
            <a:extLst>
              <a:ext uri="{FF2B5EF4-FFF2-40B4-BE49-F238E27FC236}">
                <a16:creationId xmlns:a16="http://schemas.microsoft.com/office/drawing/2014/main" id="{C7FFD305-B6E4-F963-BC76-156F7F1A5E27}"/>
              </a:ext>
            </a:extLst>
          </p:cNvPr>
          <p:cNvGraphicFramePr>
            <a:graphicFrameLocks noGrp="1"/>
          </p:cNvGraphicFramePr>
          <p:nvPr>
            <p:ph idx="1"/>
            <p:extLst>
              <p:ext uri="{D42A27DB-BD31-4B8C-83A1-F6EECF244321}">
                <p14:modId xmlns:p14="http://schemas.microsoft.com/office/powerpoint/2010/main" val="3860983823"/>
              </p:ext>
            </p:extLst>
          </p:nvPr>
        </p:nvGraphicFramePr>
        <p:xfrm>
          <a:off x="3508513" y="367748"/>
          <a:ext cx="8388518" cy="5757332"/>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7594CD6A-F1A7-7C9C-666E-BD62C9AA8471}"/>
              </a:ext>
            </a:extLst>
          </p:cNvPr>
          <p:cNvSpPr txBox="1"/>
          <p:nvPr/>
        </p:nvSpPr>
        <p:spPr>
          <a:xfrm>
            <a:off x="8105776" y="781050"/>
            <a:ext cx="1168854" cy="338554"/>
          </a:xfrm>
          <a:prstGeom prst="rect">
            <a:avLst/>
          </a:prstGeom>
          <a:noFill/>
          <a:ln w="15875">
            <a:solidFill>
              <a:sysClr val="windowText" lastClr="000000"/>
            </a:solidFill>
          </a:ln>
        </p:spPr>
        <p:txBody>
          <a:bodyPr wrap="square" rtlCol="0">
            <a:spAutoFit/>
          </a:bodyPr>
          <a:lstStyle/>
          <a:p>
            <a:r>
              <a:rPr lang="en-US" sz="1600" b="1"/>
              <a:t>N=10,000</a:t>
            </a:r>
            <a:endParaRPr lang="en-KE" sz="1600" b="1" dirty="0"/>
          </a:p>
        </p:txBody>
      </p:sp>
    </p:spTree>
    <p:extLst>
      <p:ext uri="{BB962C8B-B14F-4D97-AF65-F5344CB8AC3E}">
        <p14:creationId xmlns:p14="http://schemas.microsoft.com/office/powerpoint/2010/main" val="1984944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2E927BD-22DD-315D-2FDD-C92D8E0BCA4F}"/>
              </a:ext>
            </a:extLst>
          </p:cNvPr>
          <p:cNvSpPr>
            <a:spLocks noGrp="1"/>
          </p:cNvSpPr>
          <p:nvPr>
            <p:ph type="title"/>
          </p:nvPr>
        </p:nvSpPr>
        <p:spPr>
          <a:xfrm>
            <a:off x="841248" y="334644"/>
            <a:ext cx="10509504" cy="1076914"/>
          </a:xfrm>
        </p:spPr>
        <p:txBody>
          <a:bodyPr anchor="ctr">
            <a:normAutofit/>
          </a:bodyPr>
          <a:lstStyle/>
          <a:p>
            <a:pPr algn="ctr"/>
            <a:r>
              <a:rPr lang="en-US" sz="4000" b="1" u="sng" dirty="0"/>
              <a:t>Distribution among Categorical variables</a:t>
            </a:r>
            <a:endParaRPr lang="en-KE" sz="4000" b="1" u="sng" dirty="0"/>
          </a:p>
        </p:txBody>
      </p:sp>
      <p:sp>
        <p:nvSpPr>
          <p:cNvPr id="50" name="Rectangle 49">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50">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0" name="Content Placeholder 9">
            <a:extLst>
              <a:ext uri="{FF2B5EF4-FFF2-40B4-BE49-F238E27FC236}">
                <a16:creationId xmlns:a16="http://schemas.microsoft.com/office/drawing/2014/main" id="{3004498E-BC5B-E9A8-8C3D-E4CBECC7A5BF}"/>
              </a:ext>
            </a:extLst>
          </p:cNvPr>
          <p:cNvGraphicFramePr>
            <a:graphicFrameLocks noGrp="1"/>
          </p:cNvGraphicFramePr>
          <p:nvPr>
            <p:ph idx="1"/>
            <p:extLst>
              <p:ext uri="{D42A27DB-BD31-4B8C-83A1-F6EECF244321}">
                <p14:modId xmlns:p14="http://schemas.microsoft.com/office/powerpoint/2010/main" val="3991988294"/>
              </p:ext>
            </p:extLst>
          </p:nvPr>
        </p:nvGraphicFramePr>
        <p:xfrm>
          <a:off x="838200" y="1737360"/>
          <a:ext cx="10506456" cy="453542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72070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B41A4-01A6-29C2-3BB4-FA0D639E0269}"/>
              </a:ext>
            </a:extLst>
          </p:cNvPr>
          <p:cNvSpPr>
            <a:spLocks noGrp="1"/>
          </p:cNvSpPr>
          <p:nvPr>
            <p:ph type="title"/>
          </p:nvPr>
        </p:nvSpPr>
        <p:spPr>
          <a:xfrm>
            <a:off x="0" y="557188"/>
            <a:ext cx="2972390" cy="5451726"/>
          </a:xfrm>
        </p:spPr>
        <p:txBody>
          <a:bodyPr>
            <a:normAutofit/>
          </a:bodyPr>
          <a:lstStyle/>
          <a:p>
            <a:pPr algn="ctr"/>
            <a:r>
              <a:rPr lang="en-US" b="1" u="sng" dirty="0"/>
              <a:t>Distribution Mortality rates</a:t>
            </a:r>
            <a:br>
              <a:rPr lang="en-US" b="1" u="sng" dirty="0"/>
            </a:br>
            <a:br>
              <a:rPr lang="en-US" sz="5200" b="1" dirty="0"/>
            </a:br>
            <a:r>
              <a:rPr lang="en-US" sz="1200" b="1" dirty="0"/>
              <a:t>72% of deaths were from  clients who tested positive</a:t>
            </a:r>
            <a:endParaRPr lang="en-KE" sz="1200" b="1" dirty="0"/>
          </a:p>
        </p:txBody>
      </p:sp>
      <p:graphicFrame>
        <p:nvGraphicFramePr>
          <p:cNvPr id="8" name="Content Placeholder 7">
            <a:extLst>
              <a:ext uri="{FF2B5EF4-FFF2-40B4-BE49-F238E27FC236}">
                <a16:creationId xmlns:a16="http://schemas.microsoft.com/office/drawing/2014/main" id="{6512FCEB-CC6A-FFAB-76FA-B36C02D2FA33}"/>
              </a:ext>
            </a:extLst>
          </p:cNvPr>
          <p:cNvGraphicFramePr>
            <a:graphicFrameLocks noGrp="1"/>
          </p:cNvGraphicFramePr>
          <p:nvPr>
            <p:ph idx="1"/>
            <p:extLst>
              <p:ext uri="{D42A27DB-BD31-4B8C-83A1-F6EECF244321}">
                <p14:modId xmlns:p14="http://schemas.microsoft.com/office/powerpoint/2010/main" val="1004057913"/>
              </p:ext>
            </p:extLst>
          </p:nvPr>
        </p:nvGraphicFramePr>
        <p:xfrm>
          <a:off x="3146322" y="717755"/>
          <a:ext cx="8868697" cy="61402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22524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1051</TotalTime>
  <Words>870</Words>
  <Application>Microsoft Office PowerPoint</Application>
  <PresentationFormat>Widescreen</PresentationFormat>
  <Paragraphs>61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Helvetica Neue</vt:lpstr>
      <vt:lpstr>Office Theme</vt:lpstr>
      <vt:lpstr>COVID DATA for MEXICO</vt:lpstr>
      <vt:lpstr>Business Understanding</vt:lpstr>
      <vt:lpstr>Data Understanding</vt:lpstr>
      <vt:lpstr>COVID  Background and Analysis Objective</vt:lpstr>
      <vt:lpstr>Methodology</vt:lpstr>
      <vt:lpstr>Exploratory Data Analysis for all cases</vt:lpstr>
      <vt:lpstr>Distribution of cases by Status  50% of clients tested for covid were negative. 38.8% were positive</vt:lpstr>
      <vt:lpstr>Distribution among Categorical variables</vt:lpstr>
      <vt:lpstr>Distribution Mortality rates  72% of deaths were from  clients who tested positive</vt:lpstr>
      <vt:lpstr>COVID Positive Clients</vt:lpstr>
      <vt:lpstr>Trend Analysis on positive cases  Peak positivity rates was in the period of May 2020. </vt:lpstr>
      <vt:lpstr>Trend Analysis on death rates for positive cases   Peak death rates was in the period of May 2020. </vt:lpstr>
      <vt:lpstr>Distribution of variables among positive cases</vt:lpstr>
      <vt:lpstr>Distribution of diseases among confirmed cases</vt:lpstr>
      <vt:lpstr>Visualizing Model Performance</vt:lpstr>
      <vt:lpstr>Feature Importance  From the model that performed the best, the top 5 features of importance were:  1. Patient_type_outpatient  2. died_0  3. date_symptoms  4. copd clients  5. cardiovascular clients  </vt:lpstr>
      <vt:lpstr>Conclusion</vt:lpstr>
      <vt:lpstr>Recommendation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Oyucho, Fridah</dc:creator>
  <cp:lastModifiedBy>Oyucho, Fridah</cp:lastModifiedBy>
  <cp:revision>7</cp:revision>
  <dcterms:created xsi:type="dcterms:W3CDTF">2023-12-08T08:48:24Z</dcterms:created>
  <dcterms:modified xsi:type="dcterms:W3CDTF">2024-05-19T15:43:48Z</dcterms:modified>
</cp:coreProperties>
</file>

<file path=docProps/thumbnail.jpeg>
</file>